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2" r:id="rId4"/>
    <p:sldId id="309" r:id="rId5"/>
    <p:sldId id="310" r:id="rId6"/>
    <p:sldId id="317" r:id="rId7"/>
    <p:sldId id="311" r:id="rId8"/>
    <p:sldId id="316" r:id="rId9"/>
    <p:sldId id="312" r:id="rId10"/>
    <p:sldId id="318" r:id="rId11"/>
    <p:sldId id="313" r:id="rId12"/>
    <p:sldId id="319" r:id="rId13"/>
    <p:sldId id="324" r:id="rId14"/>
    <p:sldId id="325" r:id="rId15"/>
    <p:sldId id="326" r:id="rId16"/>
    <p:sldId id="327" r:id="rId17"/>
    <p:sldId id="328" r:id="rId18"/>
    <p:sldId id="308" r:id="rId19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48BDF21-F169-4C80-A8C9-3E4233130A3D}">
          <p14:sldIdLst>
            <p14:sldId id="256"/>
            <p14:sldId id="257"/>
            <p14:sldId id="292"/>
            <p14:sldId id="309"/>
            <p14:sldId id="310"/>
            <p14:sldId id="317"/>
            <p14:sldId id="311"/>
            <p14:sldId id="316"/>
            <p14:sldId id="312"/>
            <p14:sldId id="318"/>
            <p14:sldId id="313"/>
            <p14:sldId id="319"/>
            <p14:sldId id="324"/>
            <p14:sldId id="325"/>
            <p14:sldId id="326"/>
            <p14:sldId id="327"/>
            <p14:sldId id="328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sef Husain" initials="YH" lastIdx="12" clrIdx="0">
    <p:extLst>
      <p:ext uri="{19B8F6BF-5375-455C-9EA6-DF929625EA0E}">
        <p15:presenceInfo xmlns:p15="http://schemas.microsoft.com/office/powerpoint/2012/main" userId="S::yhusain@cma.gov.kw::ae20ba37-540b-45cd-8cff-620610b36922" providerId="AD"/>
      </p:ext>
    </p:extLst>
  </p:cmAuthor>
  <p:cmAuthor id="2" name="Ibrahim N AlSaifi" initials="INA" lastIdx="25" clrIdx="1">
    <p:extLst>
      <p:ext uri="{19B8F6BF-5375-455C-9EA6-DF929625EA0E}">
        <p15:presenceInfo xmlns:p15="http://schemas.microsoft.com/office/powerpoint/2012/main" userId="S::Ibrahim.AlSaifi@kw.ey.com::38c528c2-26b1-453b-8466-2f1c8c2536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07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3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7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9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3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8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72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4B2-222E-4DE9-BFC5-0297ECC2A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3968661"/>
            <a:ext cx="10993549" cy="147501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تعامل الجهات الرقابية مع الجهات الخاضعة للرقابة </a:t>
            </a:r>
            <a:b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</a:b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للحد من التلاعب في البيانات المالية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E4B51-B2E5-4CE3-B6FB-1A2B1CDF7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14326"/>
            <a:ext cx="28575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12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8332237" y="1723813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الاختيار بين عدد مختلف من البدائل والسياسات المحاسبية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660711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4496474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8332237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1F742F-34B8-4980-A683-72B15BFE4F14}"/>
              </a:ext>
            </a:extLst>
          </p:cNvPr>
          <p:cNvSpPr/>
          <p:nvPr/>
        </p:nvSpPr>
        <p:spPr>
          <a:xfrm>
            <a:off x="4496474" y="4117774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إدارة الأرباح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660711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3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4F7562-CC3D-41DA-9822-FB36B1E9D81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2" r="23584" b="1"/>
          <a:stretch/>
        </p:blipFill>
        <p:spPr bwMode="auto">
          <a:xfrm>
            <a:off x="448732" y="1871133"/>
            <a:ext cx="3683001" cy="4504267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4149854" y="2180496"/>
            <a:ext cx="7466411" cy="38545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الشركات المرخصة والشركات غير المرخصة المدرجة في البورصة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مراقبي الحسابات المسجلين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التوعية</a:t>
            </a:r>
          </a:p>
        </p:txBody>
      </p:sp>
    </p:spTree>
    <p:extLst>
      <p:ext uri="{BB962C8B-B14F-4D97-AF65-F5344CB8AC3E}">
        <p14:creationId xmlns:p14="http://schemas.microsoft.com/office/powerpoint/2010/main" val="12392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تعليمات الحوكمة ودور لجان المراجعة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04BBF2-5D36-4DD5-A36C-EAA1AEA0968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329" r="301" b="2036"/>
          <a:stretch/>
        </p:blipFill>
        <p:spPr bwMode="auto">
          <a:xfrm>
            <a:off x="716279" y="2458356"/>
            <a:ext cx="4693921" cy="34899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1" y="2180496"/>
            <a:ext cx="5514806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ضمان نزاهة البيانات المالية</a:t>
            </a:r>
          </a:p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تعزيز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مسائلة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مجلس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الإدارة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والإدارة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التنفيذية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عن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هذه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البيانات</a:t>
            </a: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استقلالية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وكفاءة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أعضاءها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الاجتماعات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الدورية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مع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مراقب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الحسابات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الخارجي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6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الشركات المرخصة والشركات المدرجة في البورصة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B75012-2CA9-427E-8C4B-0974A183FA1D}"/>
              </a:ext>
            </a:extLst>
          </p:cNvPr>
          <p:cNvSpPr/>
          <p:nvPr/>
        </p:nvSpPr>
        <p:spPr>
          <a:xfrm>
            <a:off x="7810500" y="2464874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المكتبية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8CF471-663C-4F9E-961B-5BCA78F4A02A}"/>
              </a:ext>
            </a:extLst>
          </p:cNvPr>
          <p:cNvSpPr/>
          <p:nvPr/>
        </p:nvSpPr>
        <p:spPr>
          <a:xfrm>
            <a:off x="815154" y="2475797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الميدانية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7810500" y="3736439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المالية للتأكد من التزام تلك الشركات بالمعايير المحاسبية المعتمدة والقواعد واجبة التطبيق في إعداد وتقديم بياناتها </a:t>
            </a:r>
            <a:r>
              <a:rPr lang="ar-KW" dirty="0" err="1">
                <a:solidFill>
                  <a:schemeClr val="accent2"/>
                </a:solidFill>
                <a:cs typeface="mohammad bold art 1" pitchFamily="2" charset="-78"/>
              </a:rPr>
              <a:t>وإفصاحاتها</a:t>
            </a:r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 المالية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609B96-EE22-448E-ADC2-9853016408D5}"/>
              </a:ext>
            </a:extLst>
          </p:cNvPr>
          <p:cNvSpPr/>
          <p:nvPr/>
        </p:nvSpPr>
        <p:spPr>
          <a:xfrm>
            <a:off x="815154" y="375987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اجراء تفتيش ميداني للتأكد من التزامات تلك الشركات بتعليمات الحوكمة الخاصة بنزاهة البيانات المالية والتأكد من كفاية وفاعلية أنظمة الرقابة الداخلية المطبقة.</a:t>
            </a:r>
          </a:p>
        </p:txBody>
      </p:sp>
      <p:pic>
        <p:nvPicPr>
          <p:cNvPr id="3" name="Graphic 2" descr="Detective male outline">
            <a:extLst>
              <a:ext uri="{FF2B5EF4-FFF2-40B4-BE49-F238E27FC236}">
                <a16:creationId xmlns:a16="http://schemas.microsoft.com/office/drawing/2014/main" id="{8C7ADBA4-7A47-4F02-8FCD-E3F7A2E0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355" y="2541462"/>
            <a:ext cx="914400" cy="914400"/>
          </a:xfrm>
          <a:prstGeom prst="rect">
            <a:avLst/>
          </a:prstGeom>
        </p:spPr>
      </p:pic>
      <p:pic>
        <p:nvPicPr>
          <p:cNvPr id="11" name="Graphic 10" descr="Calculator outline">
            <a:extLst>
              <a:ext uri="{FF2B5EF4-FFF2-40B4-BE49-F238E27FC236}">
                <a16:creationId xmlns:a16="http://schemas.microsoft.com/office/drawing/2014/main" id="{FD6FC6EB-7CBB-4D9B-80CE-485CD43BC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6408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مراقبي الحسابات المسجلين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8249039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الواردة في التقارير الدورية المقدمة من مراقب الحسابات للتأكد من سلامة وصحة البيانات الواردة فيها.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19D1A5-AC26-4ADB-81A5-5C4B2558170F}"/>
              </a:ext>
            </a:extLst>
          </p:cNvPr>
          <p:cNvSpPr/>
          <p:nvPr/>
        </p:nvSpPr>
        <p:spPr>
          <a:xfrm>
            <a:off x="4195846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تصميم سياسات وإجراءات الرقابة للجودة لدى مراقب الحسابات.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5CA83F-3CA7-4E77-B8CD-A471C1AC2743}"/>
              </a:ext>
            </a:extLst>
          </p:cNvPr>
          <p:cNvSpPr/>
          <p:nvPr/>
        </p:nvSpPr>
        <p:spPr>
          <a:xfrm>
            <a:off x="142653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عينة من الارتباطات (تدقيق، مراجعة، خدمات أخرى) التي نفذها مراقب الحسابات، وذلك للتأكد من أن جميع الارتباطات تمت طبقا لمعايير المحاسبة ومعايير التدقيق المعتمدة. </a:t>
            </a:r>
          </a:p>
        </p:txBody>
      </p:sp>
    </p:spTree>
    <p:extLst>
      <p:ext uri="{BB962C8B-B14F-4D97-AF65-F5344CB8AC3E}">
        <p14:creationId xmlns:p14="http://schemas.microsoft.com/office/powerpoint/2010/main" val="26756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29200"/>
            <a:ext cx="11029614" cy="986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تشديد العقوبات والجزاءات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wooden&#10;&#10;Description automatically generated">
            <a:extLst>
              <a:ext uri="{FF2B5EF4-FFF2-40B4-BE49-F238E27FC236}">
                <a16:creationId xmlns:a16="http://schemas.microsoft.com/office/drawing/2014/main" id="{A27C1F76-A2C5-4AAA-914B-5095DFCEE0E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4" b="-4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6F0A71-4D0B-4AF0-A60C-E02EDBF38BFE}"/>
              </a:ext>
            </a:extLst>
          </p:cNvPr>
          <p:cNvSpPr txBox="1">
            <a:spLocks/>
          </p:cNvSpPr>
          <p:nvPr/>
        </p:nvSpPr>
        <p:spPr>
          <a:xfrm>
            <a:off x="6206167" y="2180496"/>
            <a:ext cx="5404639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تضمين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القوانين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تنظم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أنشطة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الأوراق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على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عقوبات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وجزاءات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رادعة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للحد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من التلاعب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بالبيانات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المالية. </a:t>
            </a:r>
          </a:p>
        </p:txBody>
      </p:sp>
    </p:spTree>
    <p:extLst>
      <p:ext uri="{BB962C8B-B14F-4D97-AF65-F5344CB8AC3E}">
        <p14:creationId xmlns:p14="http://schemas.microsoft.com/office/powerpoint/2010/main" val="240703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التوعية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CEFA65-3D68-4DDD-811A-602E0F8D5500}"/>
              </a:ext>
            </a:extLst>
          </p:cNvPr>
          <p:cNvSpPr txBox="1">
            <a:spLocks/>
          </p:cNvSpPr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تنمية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الثقافة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المحاسبية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والمهتمين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ومستخدمي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البيانات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بشكل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عام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والتركيز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على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الأساليب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تمارسها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مجال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وأهم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التطورات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هذا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المجال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5BC662-E549-4D9C-932D-A1CF9BAFD3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747836"/>
            <a:ext cx="4941617" cy="29110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873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5011" y="1033390"/>
            <a:ext cx="3605795" cy="4825409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وشكرا ،،،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EC121-2FA9-4FC6-ADE9-E1841C2AB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1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2791" y="514941"/>
            <a:ext cx="5937794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مقدمة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تعزيز الرقابة عل الجهات الخاضعة للرقابة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التوعية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90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مقدمة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51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5" cy="592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 err="1">
                <a:cs typeface="mohammad bold art 1" pitchFamily="2" charset="-78"/>
              </a:rPr>
              <a:t>مقدمة</a:t>
            </a:r>
            <a:endParaRPr lang="en-US" dirty="0">
              <a:cs typeface="mohammad bold art 1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E97376-E5F2-4C78-995D-6E65AC01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782" y="2361056"/>
            <a:ext cx="3695410" cy="364921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5851172" y="2180496"/>
            <a:ext cx="5894295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يعتبر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البيانات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أحد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صور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الاحتيال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المالي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قد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تلجأ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إليه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لتحسين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بهدف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جذب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للاستثمار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تلك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الشركات.</a:t>
            </a:r>
          </a:p>
        </p:txBody>
      </p:sp>
    </p:spTree>
    <p:extLst>
      <p:ext uri="{BB962C8B-B14F-4D97-AF65-F5344CB8AC3E}">
        <p14:creationId xmlns:p14="http://schemas.microsoft.com/office/powerpoint/2010/main" val="425004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20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F46D6-05D6-47DB-93C3-2D88D6C8C22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3" r="14241" b="-2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0" y="2180496"/>
            <a:ext cx="5514807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التلاعب في البيانات المالية: اختيار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القواعد المحاسبية وبدائل القياس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المتاحة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وتطبيقات الإفصاح بهدف تحقيق أهداف الإدارة بدلا من الإبلاغ عن 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البيانات المالية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بطريقة منسقة وحيادية.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الغش: التلاعب في الدفاتر والسجلات المحاسبية بهدف الاختلاس والسرقة.</a:t>
            </a: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19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13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الدوافع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6096000" y="1858509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تحقيق مكاسب شخصية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6071121" y="3690239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الوفاء بالمتطلبات اللازمة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1775928" y="1858510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الحصول على التمويل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1775927" y="3716514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التهرب الضريبي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9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76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30625</TotalTime>
  <Words>424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Gill Sans MT</vt:lpstr>
      <vt:lpstr>Wingdings</vt:lpstr>
      <vt:lpstr>Wingdings 2</vt:lpstr>
      <vt:lpstr>Dividend</vt:lpstr>
      <vt:lpstr>تعامل الجهات الرقابية مع الجهات الخاضعة للرقابة  للحد من التلاعب في البيانات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تعليمات كفاية رأس المال للأشخاص المرخص لهم</dc:title>
  <dc:creator>Yousef Husain</dc:creator>
  <cp:lastModifiedBy>Abdullah Almuzayen</cp:lastModifiedBy>
  <cp:revision>198</cp:revision>
  <cp:lastPrinted>2022-01-13T08:09:12Z</cp:lastPrinted>
  <dcterms:created xsi:type="dcterms:W3CDTF">2022-01-04T10:14:10Z</dcterms:created>
  <dcterms:modified xsi:type="dcterms:W3CDTF">2023-04-09T07:56:12Z</dcterms:modified>
</cp:coreProperties>
</file>